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
  </p:notes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8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BAF35-0F18-47FE-AC35-DEA7F753B720}" type="datetimeFigureOut">
              <a:rPr lang="en-US" smtClean="0"/>
              <a:t>10/3/2026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8D0B75-D600-4C8D-BB23-8C56CB829CDE}" type="slidenum">
              <a:rPr lang="en-US" smtClean="0"/>
              <a:t>‹#›</a:t>
            </a:fld>
            <a:endParaRPr lang="en-US"/>
          </a:p>
        </p:txBody>
      </p:sp>
    </p:spTree>
    <p:extLst>
      <p:ext uri="{BB962C8B-B14F-4D97-AF65-F5344CB8AC3E}">
        <p14:creationId xmlns:p14="http://schemas.microsoft.com/office/powerpoint/2010/main" val="907385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8D0B75-D600-4C8D-BB23-8C56CB829CDE}" type="slidenum">
              <a:rPr lang="en-US" smtClean="0"/>
              <a:t>1</a:t>
            </a:fld>
            <a:endParaRPr lang="en-US"/>
          </a:p>
        </p:txBody>
      </p:sp>
    </p:spTree>
    <p:extLst>
      <p:ext uri="{BB962C8B-B14F-4D97-AF65-F5344CB8AC3E}">
        <p14:creationId xmlns:p14="http://schemas.microsoft.com/office/powerpoint/2010/main" val="2586799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754093DB-B921-4F2A-B3DF-10D497BDA803}" type="datetimeFigureOut">
              <a:rPr lang="en-US" smtClean="0"/>
              <a:t>10/3/2026</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10FB0487-F15E-4ABB-97F3-FD959ABE028D}" type="slidenum">
              <a:rPr lang="en-US" smtClean="0"/>
              <a:t>‹#›</a:t>
            </a:fld>
            <a:endParaRPr lang="en-US"/>
          </a:p>
        </p:txBody>
      </p:sp>
    </p:spTree>
    <p:extLst>
      <p:ext uri="{BB962C8B-B14F-4D97-AF65-F5344CB8AC3E}">
        <p14:creationId xmlns:p14="http://schemas.microsoft.com/office/powerpoint/2010/main" val="164187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4093DB-B921-4F2A-B3DF-10D497BDA80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1045209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4093DB-B921-4F2A-B3DF-10D497BDA80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409985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4093DB-B921-4F2A-B3DF-10D497BDA80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98740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4093DB-B921-4F2A-B3DF-10D497BDA803}"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2902242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4093DB-B921-4F2A-B3DF-10D497BDA803}"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345703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4093DB-B921-4F2A-B3DF-10D497BDA803}"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2641763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754093DB-B921-4F2A-B3DF-10D497BDA80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10FB0487-F15E-4ABB-97F3-FD959ABE028D}" type="slidenum">
              <a:rPr lang="en-US" smtClean="0"/>
              <a:t>‹#›</a:t>
            </a:fld>
            <a:endParaRPr lang="en-US"/>
          </a:p>
        </p:txBody>
      </p:sp>
    </p:spTree>
    <p:extLst>
      <p:ext uri="{BB962C8B-B14F-4D97-AF65-F5344CB8AC3E}">
        <p14:creationId xmlns:p14="http://schemas.microsoft.com/office/powerpoint/2010/main" val="269582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754093DB-B921-4F2A-B3DF-10D497BDA803}" type="datetimeFigureOut">
              <a:rPr lang="en-US" smtClean="0"/>
              <a:t>10/3/2026</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10FB0487-F15E-4ABB-97F3-FD959ABE028D}" type="slidenum">
              <a:rPr lang="en-US" smtClean="0"/>
              <a:t>‹#›</a:t>
            </a:fld>
            <a:endParaRPr lang="en-US"/>
          </a:p>
        </p:txBody>
      </p:sp>
    </p:spTree>
    <p:extLst>
      <p:ext uri="{BB962C8B-B14F-4D97-AF65-F5344CB8AC3E}">
        <p14:creationId xmlns:p14="http://schemas.microsoft.com/office/powerpoint/2010/main" val="22235838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4093DB-B921-4F2A-B3DF-10D497BDA80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1130369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4093DB-B921-4F2A-B3DF-10D497BDA80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FB0487-F15E-4ABB-97F3-FD959ABE028D}" type="slidenum">
              <a:rPr lang="en-US" smtClean="0"/>
              <a:t>‹#›</a:t>
            </a:fld>
            <a:endParaRPr lang="en-US"/>
          </a:p>
        </p:txBody>
      </p:sp>
    </p:spTree>
    <p:extLst>
      <p:ext uri="{BB962C8B-B14F-4D97-AF65-F5344CB8AC3E}">
        <p14:creationId xmlns:p14="http://schemas.microsoft.com/office/powerpoint/2010/main" val="325472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54093DB-B921-4F2A-B3DF-10D497BDA803}" type="datetimeFigureOut">
              <a:rPr lang="en-US" smtClean="0"/>
              <a:t>10/3/2026</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10FB0487-F15E-4ABB-97F3-FD959ABE028D}" type="slidenum">
              <a:rPr lang="en-US" smtClean="0"/>
              <a:t>‹#›</a:t>
            </a:fld>
            <a:endParaRPr lang="en-US"/>
          </a:p>
        </p:txBody>
      </p:sp>
    </p:spTree>
    <p:extLst>
      <p:ext uri="{BB962C8B-B14F-4D97-AF65-F5344CB8AC3E}">
        <p14:creationId xmlns:p14="http://schemas.microsoft.com/office/powerpoint/2010/main" val="308484550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eet.google.com/nap-bkfd-gim?hs=224"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2514601" y="152400"/>
            <a:ext cx="3733800" cy="523220"/>
          </a:xfrm>
          <a:prstGeom prst="rect">
            <a:avLst/>
          </a:prstGeom>
          <a:noFill/>
        </p:spPr>
        <p:txBody>
          <a:bodyPr wrap="square" rtlCol="0">
            <a:spAutoFit/>
          </a:bodyPr>
          <a:lstStyle/>
          <a:p>
            <a:pPr algn="ctr"/>
            <a:r>
              <a:rPr lang="en-US" sz="2800" b="1" dirty="0" err="1">
                <a:solidFill>
                  <a:srgbClr val="FF0000"/>
                </a:solidFill>
              </a:rPr>
              <a:t>nanoBalkan</a:t>
            </a:r>
            <a:r>
              <a:rPr lang="en-US" sz="2800" b="1" dirty="0">
                <a:solidFill>
                  <a:srgbClr val="FF0000"/>
                </a:solidFill>
              </a:rPr>
              <a:t> – WEBINAR                      </a:t>
            </a:r>
          </a:p>
        </p:txBody>
      </p:sp>
      <p:sp>
        <p:nvSpPr>
          <p:cNvPr id="8" name="TextBox 7"/>
          <p:cNvSpPr txBox="1"/>
          <p:nvPr/>
        </p:nvSpPr>
        <p:spPr>
          <a:xfrm>
            <a:off x="2705101" y="1458307"/>
            <a:ext cx="3429000" cy="369332"/>
          </a:xfrm>
          <a:prstGeom prst="rect">
            <a:avLst/>
          </a:prstGeom>
          <a:noFill/>
        </p:spPr>
        <p:txBody>
          <a:bodyPr wrap="square" rtlCol="0">
            <a:spAutoFit/>
          </a:bodyPr>
          <a:lstStyle/>
          <a:p>
            <a:pPr algn="ctr"/>
            <a:r>
              <a:rPr lang="en-US" b="1" dirty="0">
                <a:solidFill>
                  <a:srgbClr val="FF0000"/>
                </a:solidFill>
              </a:rPr>
              <a:t>Nicoleta Elena Dina, PhD</a:t>
            </a:r>
            <a:endParaRPr lang="en-US" b="1" baseline="30000" dirty="0">
              <a:solidFill>
                <a:srgbClr val="FF0000"/>
              </a:solidFill>
            </a:endParaRPr>
          </a:p>
        </p:txBody>
      </p:sp>
      <p:sp>
        <p:nvSpPr>
          <p:cNvPr id="10" name="TextBox 9"/>
          <p:cNvSpPr txBox="1"/>
          <p:nvPr/>
        </p:nvSpPr>
        <p:spPr>
          <a:xfrm>
            <a:off x="415447" y="5802868"/>
            <a:ext cx="7848600" cy="369332"/>
          </a:xfrm>
          <a:prstGeom prst="rect">
            <a:avLst/>
          </a:prstGeom>
          <a:noFill/>
        </p:spPr>
        <p:txBody>
          <a:bodyPr wrap="square" rtlCol="0">
            <a:spAutoFit/>
          </a:bodyPr>
          <a:lstStyle/>
          <a:p>
            <a:r>
              <a:rPr lang="en-GB" b="1" dirty="0">
                <a:solidFill>
                  <a:srgbClr val="FF0000"/>
                </a:solidFill>
              </a:rPr>
              <a:t>Thursday, 8 October 2026  – 16:00 (CET) </a:t>
            </a:r>
            <a:endParaRPr lang="en-US" b="1" dirty="0">
              <a:solidFill>
                <a:srgbClr val="FF0000"/>
              </a:solidFill>
            </a:endParaRPr>
          </a:p>
        </p:txBody>
      </p:sp>
      <p:sp>
        <p:nvSpPr>
          <p:cNvPr id="11" name="TextBox 10"/>
          <p:cNvSpPr txBox="1"/>
          <p:nvPr/>
        </p:nvSpPr>
        <p:spPr>
          <a:xfrm>
            <a:off x="504581" y="2751265"/>
            <a:ext cx="8153399" cy="2462213"/>
          </a:xfrm>
          <a:prstGeom prst="rect">
            <a:avLst/>
          </a:prstGeom>
          <a:noFill/>
        </p:spPr>
        <p:txBody>
          <a:bodyPr wrap="square" rtlCol="0">
            <a:spAutoFit/>
          </a:bodyPr>
          <a:lstStyle/>
          <a:p>
            <a:pPr algn="just"/>
            <a:r>
              <a:rPr lang="en-US" sz="1400" dirty="0"/>
              <a:t>Dr. Dina is an established researcher in bio-nanotechnology, surface-enhanced Raman spectroscopy (SERS), and microfluidics, focusing on advanced bioanalytical methods for rapid pathogen detection and clinical diagnosis. Her research integrates nanotechnology, spectroscopy, and microfluidic devices to develop point-of-care solutions for bacterial identification and antibiotic susceptibility </a:t>
            </a:r>
            <a:r>
              <a:rPr lang="en-US" sz="1400" dirty="0" err="1"/>
              <a:t>testing.Key</a:t>
            </a:r>
            <a:r>
              <a:rPr lang="en-US" sz="1400" dirty="0"/>
              <a:t> achievements: 50 ISI-indexed publications (27 as first/corresponding author), H-index 23, four coordinated research projects, one granted patent, and two patent applications under evaluation. She has established international research collaborations with the University of Bath (UK) and the Technical University of Munich (Germany), and has extensive experience mentoring young researchers and leading multidisciplinary research teams.</a:t>
            </a:r>
          </a:p>
          <a:p>
            <a:pPr algn="just"/>
            <a:endParaRPr lang="en-US" sz="1400" dirty="0"/>
          </a:p>
          <a:p>
            <a:pPr algn="just"/>
            <a:r>
              <a:rPr lang="en-US" sz="1400" dirty="0"/>
              <a:t>In this webinar, her talk will be focused on SERS-based biosensing, antimicrobial resistance, rapid pathogen detection, and nanotechnology-enabled diagnostic platforms</a:t>
            </a:r>
          </a:p>
        </p:txBody>
      </p:sp>
      <p:sp>
        <p:nvSpPr>
          <p:cNvPr id="2" name="Arrow: Right 1">
            <a:extLst>
              <a:ext uri="{FF2B5EF4-FFF2-40B4-BE49-F238E27FC236}">
                <a16:creationId xmlns:a16="http://schemas.microsoft.com/office/drawing/2014/main" id="{23AB7088-F5EA-7D76-E6F0-1AD618A3F692}"/>
              </a:ext>
            </a:extLst>
          </p:cNvPr>
          <p:cNvSpPr/>
          <p:nvPr/>
        </p:nvSpPr>
        <p:spPr>
          <a:xfrm>
            <a:off x="4530247" y="5867400"/>
            <a:ext cx="609600" cy="234494"/>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A780A0A-A64C-E3E3-6BFE-8C0B05E4EE0C}"/>
              </a:ext>
            </a:extLst>
          </p:cNvPr>
          <p:cNvSpPr txBox="1"/>
          <p:nvPr/>
        </p:nvSpPr>
        <p:spPr>
          <a:xfrm>
            <a:off x="3086100" y="6260068"/>
            <a:ext cx="3581400" cy="369332"/>
          </a:xfrm>
          <a:prstGeom prst="rect">
            <a:avLst/>
          </a:prstGeom>
          <a:noFill/>
        </p:spPr>
        <p:txBody>
          <a:bodyPr wrap="square" rtlCol="0">
            <a:spAutoFit/>
          </a:bodyPr>
          <a:lstStyle/>
          <a:p>
            <a:r>
              <a:rPr lang="en-GB" dirty="0"/>
              <a:t>Hosted by: Prof. </a:t>
            </a:r>
            <a:r>
              <a:rPr lang="en-GB" dirty="0" err="1"/>
              <a:t>Dr.</a:t>
            </a:r>
            <a:r>
              <a:rPr lang="en-GB" dirty="0"/>
              <a:t> </a:t>
            </a:r>
            <a:r>
              <a:rPr lang="en-GB" dirty="0" err="1"/>
              <a:t>Arianit</a:t>
            </a:r>
            <a:r>
              <a:rPr lang="en-GB" dirty="0"/>
              <a:t> </a:t>
            </a:r>
            <a:r>
              <a:rPr lang="en-GB" dirty="0" err="1"/>
              <a:t>Reka</a:t>
            </a:r>
            <a:endParaRPr lang="en-US" dirty="0"/>
          </a:p>
        </p:txBody>
      </p:sp>
      <p:sp>
        <p:nvSpPr>
          <p:cNvPr id="14" name="TextBox 13">
            <a:extLst>
              <a:ext uri="{FF2B5EF4-FFF2-40B4-BE49-F238E27FC236}">
                <a16:creationId xmlns:a16="http://schemas.microsoft.com/office/drawing/2014/main" id="{49B67DF5-1567-9CBB-ABB2-E88CF5A0AB0C}"/>
              </a:ext>
            </a:extLst>
          </p:cNvPr>
          <p:cNvSpPr txBox="1"/>
          <p:nvPr/>
        </p:nvSpPr>
        <p:spPr>
          <a:xfrm>
            <a:off x="5139847" y="5802868"/>
            <a:ext cx="3623153" cy="369332"/>
          </a:xfrm>
          <a:prstGeom prst="rect">
            <a:avLst/>
          </a:prstGeom>
          <a:noFill/>
        </p:spPr>
        <p:txBody>
          <a:bodyPr wrap="square" rtlCol="0">
            <a:spAutoFit/>
          </a:bodyPr>
          <a:lstStyle/>
          <a:p>
            <a:r>
              <a:rPr lang="en-US" dirty="0">
                <a:solidFill>
                  <a:srgbClr val="0000FF"/>
                </a:solidFill>
                <a:hlinkClick r:id="rId3">
                  <a:extLst>
                    <a:ext uri="{A12FA001-AC4F-418D-AE19-62706E023703}">
                      <ahyp:hlinkClr xmlns:ahyp="http://schemas.microsoft.com/office/drawing/2018/hyperlinkcolor" val="tx"/>
                    </a:ext>
                  </a:extLst>
                </a:hlinkClick>
              </a:rPr>
              <a:t>meet.google.com/nap-</a:t>
            </a:r>
            <a:r>
              <a:rPr lang="en-US" dirty="0" err="1">
                <a:solidFill>
                  <a:srgbClr val="0000FF"/>
                </a:solidFill>
                <a:hlinkClick r:id="rId3">
                  <a:extLst>
                    <a:ext uri="{A12FA001-AC4F-418D-AE19-62706E023703}">
                      <ahyp:hlinkClr xmlns:ahyp="http://schemas.microsoft.com/office/drawing/2018/hyperlinkcolor" val="tx"/>
                    </a:ext>
                  </a:extLst>
                </a:hlinkClick>
              </a:rPr>
              <a:t>bkfd</a:t>
            </a:r>
            <a:r>
              <a:rPr lang="en-US" dirty="0">
                <a:solidFill>
                  <a:srgbClr val="0000FF"/>
                </a:solidFill>
                <a:hlinkClick r:id="rId3">
                  <a:extLst>
                    <a:ext uri="{A12FA001-AC4F-418D-AE19-62706E023703}">
                      <ahyp:hlinkClr xmlns:ahyp="http://schemas.microsoft.com/office/drawing/2018/hyperlinkcolor" val="tx"/>
                    </a:ext>
                  </a:extLst>
                </a:hlinkClick>
              </a:rPr>
              <a:t>-</a:t>
            </a:r>
            <a:r>
              <a:rPr lang="en-US" dirty="0" err="1">
                <a:solidFill>
                  <a:srgbClr val="0000FF"/>
                </a:solidFill>
                <a:hlinkClick r:id="rId3">
                  <a:extLst>
                    <a:ext uri="{A12FA001-AC4F-418D-AE19-62706E023703}">
                      <ahyp:hlinkClr xmlns:ahyp="http://schemas.microsoft.com/office/drawing/2018/hyperlinkcolor" val="tx"/>
                    </a:ext>
                  </a:extLst>
                </a:hlinkClick>
              </a:rPr>
              <a:t>gim</a:t>
            </a:r>
            <a:endParaRPr lang="en-US" b="1" dirty="0">
              <a:solidFill>
                <a:srgbClr val="0000FF"/>
              </a:solidFill>
            </a:endParaRPr>
          </a:p>
        </p:txBody>
      </p:sp>
      <p:sp>
        <p:nvSpPr>
          <p:cNvPr id="7" name="Rectangle 6"/>
          <p:cNvSpPr/>
          <p:nvPr/>
        </p:nvSpPr>
        <p:spPr>
          <a:xfrm>
            <a:off x="415447" y="823436"/>
            <a:ext cx="8149205" cy="553998"/>
          </a:xfrm>
          <a:prstGeom prst="rect">
            <a:avLst/>
          </a:prstGeom>
        </p:spPr>
        <p:txBody>
          <a:bodyPr wrap="square">
            <a:spAutoFit/>
          </a:bodyPr>
          <a:lstStyle/>
          <a:p>
            <a:pPr algn="ctr"/>
            <a:r>
              <a:rPr lang="en-US" sz="1500" b="1" dirty="0">
                <a:latin typeface="Arial Black" pitchFamily="34" charset="0"/>
              </a:rPr>
              <a:t>SERS-based biosensing, antimicrobial resistance, rapid pathogen </a:t>
            </a:r>
          </a:p>
          <a:p>
            <a:pPr algn="ctr"/>
            <a:r>
              <a:rPr lang="en-US" sz="1500" b="1" dirty="0">
                <a:latin typeface="Arial Black" pitchFamily="34" charset="0"/>
              </a:rPr>
              <a:t>detection, and nanotechnology-enabled diagnostic platforms</a:t>
            </a:r>
          </a:p>
        </p:txBody>
      </p:sp>
      <p:sp>
        <p:nvSpPr>
          <p:cNvPr id="9" name="Rectangle 8"/>
          <p:cNvSpPr/>
          <p:nvPr/>
        </p:nvSpPr>
        <p:spPr>
          <a:xfrm>
            <a:off x="504581" y="1900535"/>
            <a:ext cx="7115419" cy="523220"/>
          </a:xfrm>
          <a:prstGeom prst="rect">
            <a:avLst/>
          </a:prstGeom>
        </p:spPr>
        <p:txBody>
          <a:bodyPr wrap="square">
            <a:spAutoFit/>
          </a:bodyPr>
          <a:lstStyle/>
          <a:p>
            <a:r>
              <a:rPr lang="en-US" sz="1400" b="1" dirty="0"/>
              <a:t>National Institute for Research and Development of Isotopic and Molecular Technologies, </a:t>
            </a:r>
          </a:p>
          <a:p>
            <a:r>
              <a:rPr lang="en-US" sz="1400" b="1" dirty="0"/>
              <a:t>Cluj-Napoca, Romania</a:t>
            </a:r>
          </a:p>
        </p:txBody>
      </p:sp>
      <p:pic>
        <p:nvPicPr>
          <p:cNvPr id="1026" name="Picture 2" descr="C:\Users\FUJITSU\Desktop\Nanoalb\nanoBalkan_logo_pa_sfon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712" y="102930"/>
            <a:ext cx="1106488" cy="8114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37B3198-9D78-4F95-8520-C57BE9E938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6970" y="1142583"/>
            <a:ext cx="1094153" cy="1218527"/>
          </a:xfrm>
          <a:prstGeom prst="rect">
            <a:avLst/>
          </a:prstGeom>
        </p:spPr>
      </p:pic>
    </p:spTree>
  </p:cSld>
  <p:clrMapOvr>
    <a:masterClrMapping/>
  </p:clrMapOvr>
</p:sld>
</file>

<file path=ppt/theme/theme1.xml><?xml version="1.0" encoding="utf-8"?>
<a:theme xmlns:a="http://schemas.openxmlformats.org/drawingml/2006/main" name="Metropolit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51</TotalTime>
  <Words>211</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Calibri</vt:lpstr>
      <vt:lpstr>Calibri Light</vt:lpstr>
      <vt:lpstr>Metropolitan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Fujitsu</dc:creator>
  <cp:lastModifiedBy>FSHN20</cp:lastModifiedBy>
  <cp:revision>39</cp:revision>
  <dcterms:created xsi:type="dcterms:W3CDTF">2024-01-08T10:13:55Z</dcterms:created>
  <dcterms:modified xsi:type="dcterms:W3CDTF">2026-10-03T15:18:48Z</dcterms:modified>
</cp:coreProperties>
</file>